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9" r:id="rId9"/>
    <p:sldId id="261" r:id="rId10"/>
    <p:sldId id="264" r:id="rId11"/>
    <p:sldId id="270" r:id="rId12"/>
    <p:sldId id="265" r:id="rId13"/>
    <p:sldId id="266" r:id="rId14"/>
    <p:sldId id="267" r:id="rId15"/>
    <p:sldId id="268" r:id="rId1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FF3399"/>
    <a:srgbClr val="990033"/>
    <a:srgbClr val="CC0066"/>
    <a:srgbClr val="CC0000"/>
    <a:srgbClr val="CC6600"/>
    <a:srgbClr val="993300"/>
    <a:srgbClr val="FF0066"/>
    <a:srgbClr val="FF66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2142" y="-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2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04540"/>
            <a:ext cx="5486400" cy="2433461"/>
          </a:xfrm>
        </p:spPr>
        <p:txBody>
          <a:bodyPr anchor="b">
            <a:normAutofit/>
          </a:bodyPr>
          <a:lstStyle>
            <a:lvl1pPr algn="l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842935"/>
            <a:ext cx="5486400" cy="914400"/>
          </a:xfrm>
        </p:spPr>
        <p:txBody>
          <a:bodyPr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49128" y="5765128"/>
            <a:ext cx="1723072" cy="486833"/>
          </a:xfrm>
        </p:spPr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5765129"/>
            <a:ext cx="3660458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43425" y="1907824"/>
            <a:ext cx="1628775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19484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66" y="6263149"/>
            <a:ext cx="5967362" cy="1092473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5766" y="1302714"/>
            <a:ext cx="5962695" cy="454262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7355621"/>
            <a:ext cx="5966460" cy="995899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769071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1004711"/>
            <a:ext cx="5966460" cy="3736623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4865512"/>
            <a:ext cx="5829300" cy="1774469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08002"/>
            <a:ext cx="1637348" cy="486833"/>
          </a:xfrm>
        </p:spPr>
        <p:txBody>
          <a:bodyPr/>
          <a:lstStyle>
            <a:lvl1pPr algn="r">
              <a:defRPr/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08002"/>
            <a:ext cx="3622992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08002"/>
            <a:ext cx="500381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512597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263" y="1004712"/>
            <a:ext cx="5710238" cy="3674979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733424" y="4679691"/>
            <a:ext cx="5395914" cy="5925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5566130"/>
            <a:ext cx="5834064" cy="1095020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08002"/>
            <a:ext cx="1637348" cy="486833"/>
          </a:xfrm>
        </p:spPr>
        <p:txBody>
          <a:bodyPr/>
          <a:lstStyle>
            <a:lvl1pPr algn="r">
              <a:defRPr/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05918"/>
            <a:ext cx="3622992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08002"/>
            <a:ext cx="500381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  <p:sp>
        <p:nvSpPr>
          <p:cNvPr id="13" name="TextBox 12"/>
          <p:cNvSpPr txBox="1"/>
          <p:nvPr/>
        </p:nvSpPr>
        <p:spPr>
          <a:xfrm>
            <a:off x="173594" y="1076960"/>
            <a:ext cx="342900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10050" y="4028440"/>
            <a:ext cx="342900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7803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499604"/>
            <a:ext cx="5831087" cy="3349113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44" y="4864422"/>
            <a:ext cx="5830206" cy="1333180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05180"/>
            <a:ext cx="1637348" cy="486833"/>
          </a:xfrm>
        </p:spPr>
        <p:txBody>
          <a:bodyPr/>
          <a:lstStyle>
            <a:lvl1pPr algn="r">
              <a:defRPr/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05180"/>
            <a:ext cx="3622992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08002"/>
            <a:ext cx="500381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05326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628776" y="1016001"/>
            <a:ext cx="4783454" cy="173848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445771" y="2936107"/>
            <a:ext cx="1920240" cy="823093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445770" y="3872753"/>
            <a:ext cx="1920240" cy="447877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76678" y="2935110"/>
            <a:ext cx="1920240" cy="835379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475586" y="3872091"/>
            <a:ext cx="1920240" cy="447942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91989" y="2923821"/>
            <a:ext cx="1920240" cy="835379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4491990" y="3872753"/>
            <a:ext cx="1920240" cy="447877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984528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628777" y="1016000"/>
            <a:ext cx="4786488" cy="17272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445770" y="5484454"/>
            <a:ext cx="1920240" cy="910353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45770" y="3108960"/>
            <a:ext cx="1920240" cy="2009733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445770" y="6394805"/>
            <a:ext cx="1920240" cy="195671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68905" y="5484454"/>
            <a:ext cx="1920240" cy="910353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468904" y="3108960"/>
            <a:ext cx="1920240" cy="201314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468144" y="6394803"/>
            <a:ext cx="1920240" cy="195671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95024" y="5484454"/>
            <a:ext cx="1920240" cy="910353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495023" y="3108962"/>
            <a:ext cx="1920240" cy="201189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4494954" y="6394801"/>
            <a:ext cx="1920240" cy="195671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48318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770" y="2926080"/>
            <a:ext cx="5966460" cy="542544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76418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54942" y="996245"/>
            <a:ext cx="1157288" cy="566490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771" y="994835"/>
            <a:ext cx="4708526" cy="566630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71632" y="508002"/>
            <a:ext cx="1637348" cy="486833"/>
          </a:xfrm>
        </p:spPr>
        <p:txBody>
          <a:bodyPr/>
          <a:lstStyle>
            <a:lvl1pPr algn="r">
              <a:defRPr/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770" y="508002"/>
            <a:ext cx="3622992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11849" y="508002"/>
            <a:ext cx="500381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118453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822541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149"/>
            <a:ext cx="6858000" cy="2482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1004713"/>
            <a:ext cx="5966460" cy="3735913"/>
          </a:xfrm>
        </p:spPr>
        <p:txBody>
          <a:bodyPr anchor="b">
            <a:normAutofit/>
          </a:bodyPr>
          <a:lstStyle>
            <a:lvl1pPr algn="r">
              <a:defRPr sz="3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770" y="4855635"/>
            <a:ext cx="5966461" cy="1805512"/>
          </a:xfrm>
        </p:spPr>
        <p:txBody>
          <a:bodyPr>
            <a:normAutofit/>
          </a:bodyPr>
          <a:lstStyle>
            <a:lvl1pPr marL="0" indent="0" algn="r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71632" y="508002"/>
            <a:ext cx="1637348" cy="486833"/>
          </a:xfrm>
        </p:spPr>
        <p:txBody>
          <a:bodyPr/>
          <a:lstStyle>
            <a:lvl1pPr algn="r">
              <a:defRPr/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770" y="508002"/>
            <a:ext cx="3622992" cy="486833"/>
          </a:xfrm>
        </p:spPr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11850" y="508002"/>
            <a:ext cx="500380" cy="486833"/>
          </a:xfrm>
        </p:spPr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616200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771" y="2926080"/>
            <a:ext cx="2932934" cy="542544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1574" y="2926080"/>
            <a:ext cx="2930655" cy="542544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3718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775" y="1016000"/>
            <a:ext cx="4783455" cy="17272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960" y="2911736"/>
            <a:ext cx="2762744" cy="1098549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5770" y="4176890"/>
            <a:ext cx="2932934" cy="41746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51764" y="2911736"/>
            <a:ext cx="2760466" cy="1098549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1574" y="4176890"/>
            <a:ext cx="2930656" cy="41746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77906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21374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282896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2032000"/>
            <a:ext cx="2314575" cy="213360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4650" y="995680"/>
            <a:ext cx="3497580" cy="735584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4165600"/>
            <a:ext cx="2314575" cy="418592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04458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2032000"/>
            <a:ext cx="3056798" cy="213360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58143" y="1001656"/>
            <a:ext cx="2755676" cy="734986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4165600"/>
            <a:ext cx="3056798" cy="418592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91621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4145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28775" y="1019164"/>
            <a:ext cx="4783455" cy="1724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770" y="2926080"/>
            <a:ext cx="5966460" cy="5425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09172" y="8475136"/>
            <a:ext cx="160305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2AD88-06F5-457C-A652-F110B3D973C1}" type="datetimeFigureOut">
              <a:rPr lang="es-VE" smtClean="0"/>
              <a:t>28/6/2020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770" y="8474462"/>
            <a:ext cx="426053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29187" y="508002"/>
            <a:ext cx="148304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12FC5-9BEB-4FCD-8883-AC4CA2713CAC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724964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2.wav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961846" y="2056751"/>
            <a:ext cx="53052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3600" b="1" dirty="0">
                <a:solidFill>
                  <a:srgbClr val="99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dern No. 20" panose="02070704070505020303" pitchFamily="18" charset="0"/>
              </a:rPr>
              <a:t>LAS CAPAS Y CLIMAS DE LA TIERRA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65030" y="866817"/>
            <a:ext cx="5727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b="1" spc="-150" dirty="0">
                <a:solidFill>
                  <a:schemeClr val="bg1"/>
                </a:solidFill>
              </a:rPr>
              <a:t>EL CONOCIMIENTO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126609" y="8516838"/>
            <a:ext cx="3743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000" i="1" dirty="0">
                <a:solidFill>
                  <a:schemeClr val="bg1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Eleyn Diaz 5to “B”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7F80F9E-C724-46D5-B262-C56A2921F721}"/>
              </a:ext>
            </a:extLst>
          </p:cNvPr>
          <p:cNvSpPr txBox="1"/>
          <p:nvPr/>
        </p:nvSpPr>
        <p:spPr>
          <a:xfrm>
            <a:off x="5844396" y="8698559"/>
            <a:ext cx="113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Arial Narrow" panose="020B0606020202030204" pitchFamily="34" charset="0"/>
              </a:rPr>
              <a:t>Revista</a:t>
            </a:r>
            <a:endParaRPr lang="es-ES" sz="1600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75637C8-134D-420E-854D-FC1E93F45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02855"/>
            <a:ext cx="6857999" cy="4543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4822FE3-10A9-4C81-AB56-4F5027E222AE}"/>
              </a:ext>
            </a:extLst>
          </p:cNvPr>
          <p:cNvSpPr txBox="1"/>
          <p:nvPr/>
        </p:nvSpPr>
        <p:spPr>
          <a:xfrm>
            <a:off x="6410255" y="591427"/>
            <a:ext cx="3281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JUNIO</a:t>
            </a:r>
          </a:p>
          <a:p>
            <a:r>
              <a:rPr lang="es-ES" b="1" dirty="0">
                <a:solidFill>
                  <a:schemeClr val="bg1"/>
                </a:solidFill>
              </a:rPr>
              <a:t> 2020  </a:t>
            </a:r>
          </a:p>
        </p:txBody>
      </p:sp>
    </p:spTree>
    <p:extLst>
      <p:ext uri="{BB962C8B-B14F-4D97-AF65-F5344CB8AC3E}">
        <p14:creationId xmlns:p14="http://schemas.microsoft.com/office/powerpoint/2010/main" val="382722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2" name="laser.wav"/>
          </p:stSnd>
        </p:sndAc>
      </p:transition>
    </mc:Choice>
    <mc:Fallback xmlns="">
      <p:transition spd="slow">
        <p:fade/>
        <p:sndAc>
          <p:stSnd>
            <p:snd r:embed="rId4" name="laser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0F19DA2-5992-4C7E-9F8C-5579E6DE0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7" y="152879"/>
            <a:ext cx="3327897" cy="322885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E19CF5F-B1CE-4BC8-97DD-7E39A96DC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546" y="152880"/>
            <a:ext cx="3534938" cy="322885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3C979209-9D80-49F2-A6B1-5D71E0F8C9C9}"/>
              </a:ext>
            </a:extLst>
          </p:cNvPr>
          <p:cNvSpPr/>
          <p:nvPr/>
        </p:nvSpPr>
        <p:spPr>
          <a:xfrm>
            <a:off x="3576502" y="7213478"/>
            <a:ext cx="3577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E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D28722C-A87F-48CC-8AF7-822EB8C31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7" y="3422072"/>
            <a:ext cx="3327898" cy="272935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1F5CEF71-021A-4D26-903E-0F78BE4E4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546" y="3422072"/>
            <a:ext cx="3481970" cy="272935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5B2AEC2-6C7A-40D9-A54F-DAE0503BE2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288" y="6191770"/>
            <a:ext cx="3327897" cy="2652293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A96714E8-B4DE-4A30-A653-60BF4B19B3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6030" y="6191770"/>
            <a:ext cx="3481970" cy="264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071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3C979209-9D80-49F2-A6B1-5D71E0F8C9C9}"/>
              </a:ext>
            </a:extLst>
          </p:cNvPr>
          <p:cNvSpPr/>
          <p:nvPr/>
        </p:nvSpPr>
        <p:spPr>
          <a:xfrm>
            <a:off x="3576502" y="7213478"/>
            <a:ext cx="3577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E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19B3DD6-98A2-4F61-A136-DD99053437E3}"/>
              </a:ext>
            </a:extLst>
          </p:cNvPr>
          <p:cNvSpPr/>
          <p:nvPr/>
        </p:nvSpPr>
        <p:spPr>
          <a:xfrm>
            <a:off x="635442" y="1988031"/>
            <a:ext cx="548788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2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El clima tiene una gran influencia en la vegetación y fauna existentes en las regiones </a:t>
            </a:r>
            <a:endParaRPr lang="es-ES" sz="20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0186D73E-F555-4FBD-B994-2B051E2BB6B4}"/>
              </a:ext>
            </a:extLst>
          </p:cNvPr>
          <p:cNvSpPr/>
          <p:nvPr/>
        </p:nvSpPr>
        <p:spPr>
          <a:xfrm>
            <a:off x="472211" y="2809589"/>
            <a:ext cx="591357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2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Por otra parte el ser humano puede tener una gran influencia sobre el mismo a través de la alteración de la atmósfera terrestre por la emisión de productos químicos y contaminantes</a:t>
            </a:r>
            <a:endParaRPr lang="es-ES" sz="20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29F59FB-2637-4EBF-87A4-EBF5B6D944E0}"/>
              </a:ext>
            </a:extLst>
          </p:cNvPr>
          <p:cNvSpPr/>
          <p:nvPr/>
        </p:nvSpPr>
        <p:spPr>
          <a:xfrm>
            <a:off x="685058" y="4246700"/>
            <a:ext cx="5388649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Los periodos de tiempos geológicos pueden cambiar naturalmente, lugares que en la actualidad son desérticos y secos, antes pudieron ser muy húmedos y haber albergado una frondosa vegetación </a:t>
            </a:r>
            <a:endParaRPr lang="es-E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02292C8-9219-46A2-AC65-5824A760CE80}"/>
              </a:ext>
            </a:extLst>
          </p:cNvPr>
          <p:cNvSpPr txBox="1"/>
          <p:nvPr/>
        </p:nvSpPr>
        <p:spPr>
          <a:xfrm>
            <a:off x="2311690" y="791822"/>
            <a:ext cx="1950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sto MT" panose="02040603050505030304" pitchFamily="18" charset="0"/>
              </a:rPr>
              <a:t>causas</a:t>
            </a:r>
          </a:p>
        </p:txBody>
      </p:sp>
    </p:spTree>
    <p:extLst>
      <p:ext uri="{BB962C8B-B14F-4D97-AF65-F5344CB8AC3E}">
        <p14:creationId xmlns:p14="http://schemas.microsoft.com/office/powerpoint/2010/main" val="801901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673451"/>
            <a:ext cx="33560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 elementos del clima que están directamente condicionados por los factores del clima son los elementos meteorológicos como la humedad, presión, atmosfera, viento y precipitaciones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0" y="2841576"/>
            <a:ext cx="3458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 factores que determinan las condiciones en un lugar y que contribuyen al desarrollo de un determinado clima son: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87070" y="4165015"/>
            <a:ext cx="27818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Latitud: Es la distancia que hay entre un punto determinado de la tierra y el ecuador 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3595575" y="3023983"/>
            <a:ext cx="27818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Determina la inclinación con la que los rayos del sol caen en la tierra y por ende la duración de días y noches de una región 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62" y="5629598"/>
            <a:ext cx="2133293" cy="1528854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575" y="4748090"/>
            <a:ext cx="2596247" cy="152885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01D6E7B-D492-4249-9346-30C32B6E8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251" y="778674"/>
            <a:ext cx="2658514" cy="203632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C63BB00-5D68-4D68-B978-87A32A1F1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62" y="7299596"/>
            <a:ext cx="2133293" cy="141267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7390DBF-7C21-4DD3-8A77-A96EDA839A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7251" y="6488469"/>
            <a:ext cx="2383922" cy="208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24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638" y="700847"/>
            <a:ext cx="33125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Altitud: Es la distancia entre el nivel del mar y un punto determinado de la superficie terrestre 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43131" y="2035163"/>
            <a:ext cx="39595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Este factor tiene influencia sobre la presión atmosférica la temperatura y pluviosidad, a mayor altitud la presión atmosférica es menor al igual que la temperatura, por este motivo las grandes montañas suelen estar nevadas en la cumbre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17978" y="4511074"/>
            <a:ext cx="304512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Relieve: Esta relacionado con las formas de la superficie terrestre, como las cadenas montañosas, tiene influencia sobre la temperatura y la precipitación  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3365133" y="6468363"/>
            <a:ext cx="32748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 zonas montañosas tienen mas precipitaciones frecuentes ya que al chocar una cordillera, las masas del aire se elevan, conduciendo a una disminución de temperatura con la altura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512" y="655755"/>
            <a:ext cx="2637366" cy="135765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656" y="2289528"/>
            <a:ext cx="2525222" cy="192975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78" y="6986985"/>
            <a:ext cx="2436264" cy="186238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257" y="4572000"/>
            <a:ext cx="2698621" cy="173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40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41539" y="1156058"/>
            <a:ext cx="34678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Continental: El mar actúa como un regulador térmico ya que se calienta y enfría de forma mas lenta que la tierra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3108262" y="2844933"/>
            <a:ext cx="36317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Además el mar afecta también la humedad y pluviosidad, las zonas con que se encuentran mas cerca al mar tienen temperaturas  moderadas y con menor variación que los lugares alejados 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802256" y="4886709"/>
            <a:ext cx="52534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Corrientes oceánicas: Moviliza masas de agua a grandes distancias en los océanos , las masas del agua que provienen  de otros lugares entibian o se enfrían el aire de las zonas por las que pasan y por lo tanto tienen influencia sobré la humedad y la presión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58" y="908770"/>
            <a:ext cx="2429530" cy="18180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32" y="2742097"/>
            <a:ext cx="2610136" cy="20893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" t="3630" r="2536" b="3042"/>
          <a:stretch/>
        </p:blipFill>
        <p:spPr>
          <a:xfrm>
            <a:off x="1600200" y="6928485"/>
            <a:ext cx="3657600" cy="19394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60186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48574" y="300797"/>
            <a:ext cx="6409426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sz="4400" b="1" dirty="0">
                <a:solidFill>
                  <a:srgbClr val="990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 de </a:t>
            </a:r>
            <a:r>
              <a:rPr lang="es-VE" sz="4400" b="1" dirty="0">
                <a:solidFill>
                  <a:srgbClr val="FFFF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</a:t>
            </a:r>
            <a:r>
              <a:rPr lang="es-VE" sz="4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ezu</a:t>
            </a:r>
            <a:r>
              <a:rPr lang="es-VE" sz="4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</a:t>
            </a:r>
            <a:r>
              <a:rPr lang="es-VE" sz="4400" b="1" dirty="0">
                <a:solidFill>
                  <a:srgbClr val="FF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88026" y="1060214"/>
            <a:ext cx="6599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Arial" panose="020B0604020202020204" pitchFamily="34" charset="0"/>
                <a:cs typeface="Arial" panose="020B0604020202020204" pitchFamily="34" charset="0"/>
              </a:rPr>
              <a:t>Debido a que nos encontramos en una zona intertropical Venezuela posee un clima cálido lluvioso en general, pero debido a orografía la dirección predominante de los vientos, la influencia de los mares y océanos se presentan varios tipos de climas que son casi los mismos que se pueden encintar en latitudes intertropicales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67371" y="5302688"/>
            <a:ext cx="60384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000" dirty="0">
                <a:latin typeface="Arial" panose="020B0604020202020204" pitchFamily="34" charset="0"/>
                <a:cs typeface="Arial" panose="020B0604020202020204" pitchFamily="34" charset="0"/>
              </a:rPr>
              <a:t>La latitud ejerce una escasa influencia sobre el clima venezolano, pero la altitud lo cambia, sobre todo en lo que se refiere a la temperatura, alcanzando valores muy diferentes de acuerdo con la presencia de distintos pisos térmicos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6757AF5-6462-4A14-9E3C-2EC003296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72" y="3371533"/>
            <a:ext cx="2414911" cy="18088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661E46E-9940-4E86-87CD-AFBC3E658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797" y="7056207"/>
            <a:ext cx="3442964" cy="18380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131DE31-7373-414D-A2E4-EDE30A47A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616" y="3371533"/>
            <a:ext cx="3019245" cy="18088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00393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309990"/>
            <a:ext cx="36435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estructura interna de la tierra esta formada por tres capas concéntricas de diferente composición y dinámica, la corteza, el manto y el núcleo en conjunto formar la geósfera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24864" y="3074574"/>
            <a:ext cx="29071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geósfera se refiere a las partes solidas de la tierra se usa junto con la atmosfera, la hidrosfera y la biosfera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24287" y="5547982"/>
            <a:ext cx="29674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veces se usa el termino de litosfera es vez de geósfera, sin embargo esta solo se refiere a las capas superiores de la tierra (Rocas de la corteza oceánica o continental y  el manto superior)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3D7861A-9757-48C9-868E-9A7D36269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898" y="477266"/>
            <a:ext cx="2519642" cy="25426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15D7090-E21A-411B-9890-723B561C1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3253310"/>
            <a:ext cx="3041540" cy="2129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EA3FD0B-2DEE-49A4-8E7F-233896A4E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5828" y="5997084"/>
            <a:ext cx="3204712" cy="25181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7861664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4480" y="288976"/>
            <a:ext cx="58875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tierra tiene una corteza externa compuestas por silicatos, un manto viscoso y un núcleo subdivida en dos capas una externa y otra liquida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101196" y="1940224"/>
            <a:ext cx="35023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Muchas de las rocas que conocemos y forman parte de la corteza solida se formaron hace mas de 100 millones de años en el periodo cretácico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54480" y="4684915"/>
            <a:ext cx="25879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masa que no esta en la atmósfera o en la corteza debe encontrarse en las capas internas de la tierra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90114" y="7498898"/>
            <a:ext cx="5451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calculo de la masa y volumen de las rocas de la superficie y de las de mas masas de agua, nos permite calcular la densidad de la capa externa 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5D7EBFF-51D2-4BD8-8268-7317F7BA2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195" y="4521739"/>
            <a:ext cx="3502325" cy="281625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CC03586-9F16-4EE5-BDD4-2A7F10D03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579" y="1940224"/>
            <a:ext cx="2753616" cy="258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656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  <p:sndAc>
          <p:stSnd>
            <p:snd r:embed="rId2" name="voltage.wav"/>
          </p:stSnd>
        </p:sndAc>
      </p:transition>
    </mc:Choice>
    <mc:Fallback xmlns="">
      <p:transition spd="slow">
        <p:fade/>
        <p:sndAc>
          <p:stSnd>
            <p:snd r:embed="rId5" name="voltag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378529"/>
            <a:ext cx="27777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división de la tierra en capas ha sido determinada indirectamente utilizando el tiempo que tardan en viajar las ondas sísmicas reflejadas y refractadas creadas por terremotos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1221" y="4088047"/>
            <a:ext cx="26787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 refracciones están causadas por un gran incremento en la velocidad sísmica (velocidad de propagación) y son parecidas a la luz reflejada en un espejo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09331" y="7466573"/>
            <a:ext cx="65474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 ondas transversales no pueden atravesar el núcleo ya que necesitan un material viscoso o elástico para propagarse, mientras que la velocidad de propagación es diferente en las demás capas 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9" t="4567" r="6850" b="2176"/>
          <a:stretch/>
        </p:blipFill>
        <p:spPr>
          <a:xfrm>
            <a:off x="3444947" y="2539633"/>
            <a:ext cx="2488890" cy="16245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895" y="563405"/>
            <a:ext cx="2456995" cy="1838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895" y="4312443"/>
            <a:ext cx="2488890" cy="15696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895" y="6060205"/>
            <a:ext cx="2489739" cy="14063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6973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71341" y="321324"/>
            <a:ext cx="4726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5400" b="1" spc="300" dirty="0">
                <a:solidFill>
                  <a:srgbClr val="00B0F0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Corteza terrestre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6675" y="1641414"/>
            <a:ext cx="28208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la capa mas superficial donde habitamos, esta formada por roca, la corteza terrestre es una capa comparativamente fina; su grosor oscila entre 11km en las dorsales oceánicas y 70km en las grandes cordilleras terrestres como los andes o el Himalaya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55263" y="6972390"/>
            <a:ext cx="61474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 fondos de las grandes cuencas oceánicas están formados por la corteza oceánica, con un espesor medio de 7km; compuesta por rocas máficas (silicatos de hierro y magnesio) 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DACE88F-B122-47D2-AFE6-708E5DEDD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942" y="1386780"/>
            <a:ext cx="3214010" cy="21364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D784196-5AC5-4FA6-BC30-D17223F30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942" y="3645874"/>
            <a:ext cx="3328075" cy="314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6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699872" y="303406"/>
            <a:ext cx="34160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5800" b="1" dirty="0">
                <a:solidFill>
                  <a:srgbClr val="00B0F0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Manto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363972" y="1288291"/>
            <a:ext cx="61918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manto terrestre se extiende hasta una profundidad de 2890km, lo que lo convierte en la capa mas grande del planeta </a:t>
            </a:r>
          </a:p>
          <a:p>
            <a:pPr algn="ctr"/>
            <a:endParaRPr lang="es-VE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divide en dos secciones: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673765" y="6461856"/>
            <a:ext cx="54682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interna esta compuesta en mayor medida por hierro y magnesio en formas de rocas de silicatos, no se conoce mucho debido a su profundidad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823376" y="7608397"/>
            <a:ext cx="53186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externa mediante excavaciones y el estudio de los volcanes, los científicos saben que se compone principalmente por minerales solidos  y es una de la cual se tiene mayor conocimiento 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9FF25F3-8868-4C67-BF22-FC2ED293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65" y="2984946"/>
            <a:ext cx="5572291" cy="34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2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56604" y="505861"/>
            <a:ext cx="2915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5400" b="1" dirty="0">
                <a:solidFill>
                  <a:srgbClr val="00B0F0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Núcleo</a:t>
            </a:r>
            <a:r>
              <a:rPr lang="es-VE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33709" y="1353677"/>
            <a:ext cx="65905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densidad de la tierra es de 5515kg/ m3, esta cifra lo convierte en el planeta mas denso del sistema solar</a:t>
            </a:r>
          </a:p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divide en dos partes: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0" y="2906518"/>
            <a:ext cx="30019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interna es una esfera de hierro con un diámetro aproximado de 2,400km y una temperatura que oscila entre los 5,000 y 7,000 grados Celsius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52875" y="5627513"/>
            <a:ext cx="6590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pesar del calor en este lugar el núcleo no esta derretido debido a la inmensa presión la cual le impide pasar a forma liquida  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194" y="3094892"/>
            <a:ext cx="3448387" cy="248928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73DC399-B4ED-4B80-8BE8-24BBFB1E7708}"/>
              </a:ext>
            </a:extLst>
          </p:cNvPr>
          <p:cNvSpPr txBox="1"/>
          <p:nvPr/>
        </p:nvSpPr>
        <p:spPr>
          <a:xfrm>
            <a:off x="453682" y="6827842"/>
            <a:ext cx="59506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El núcleo interno se encuentra suspendido dentro del núcleo externo, esta es la única pasa terrestre en forma liquida de metal el cual arde a temperaturas altísimas y se compone en su mayoría de hierro</a:t>
            </a:r>
          </a:p>
        </p:txBody>
      </p:sp>
    </p:spTree>
    <p:extLst>
      <p:ext uri="{BB962C8B-B14F-4D97-AF65-F5344CB8AC3E}">
        <p14:creationId xmlns:p14="http://schemas.microsoft.com/office/powerpoint/2010/main" val="547185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F874798-FAF8-4BCF-AF99-8D11BB50A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0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41796" y="597236"/>
            <a:ext cx="61678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4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clima sus factores y elementos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225275" y="2109411"/>
            <a:ext cx="60582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 elementos del clima son un conjunto de fenómenos que se producen en la atmosfera y están directamente condicionados por los factores del clima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225275" y="3734687"/>
            <a:ext cx="30613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clima se define como un conjunto de cualidades atmosféricas características de una región a lo largo de las estaciones y los años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898473" y="6114824"/>
            <a:ext cx="37050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Actualmente se reconoce como un sistema formado por componentes que intercambian materia y energía continuamente y esto es controlado por la energía solar 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3429000" y="7893473"/>
            <a:ext cx="3174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Mantiene la temperatura constante en el planeta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69C4C67-54E9-4CCC-9620-CF8E85203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161" y="3309098"/>
            <a:ext cx="2821619" cy="252580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A231D84-8AB3-4612-9061-1E4EEE2B9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2" y="5978931"/>
            <a:ext cx="2937332" cy="2175059"/>
          </a:xfrm>
          <a:prstGeom prst="rect">
            <a:avLst/>
          </a:prstGeom>
        </p:spPr>
      </p:pic>
      <p:cxnSp>
        <p:nvCxnSpPr>
          <p:cNvPr id="8" name="Conector recto de flecha 7"/>
          <p:cNvCxnSpPr>
            <a:cxnSpLocks/>
          </p:cNvCxnSpPr>
          <p:nvPr/>
        </p:nvCxnSpPr>
        <p:spPr>
          <a:xfrm>
            <a:off x="1923714" y="7338090"/>
            <a:ext cx="1402026" cy="815900"/>
          </a:xfrm>
          <a:prstGeom prst="straightConnector1">
            <a:avLst/>
          </a:prstGeom>
          <a:ln>
            <a:solidFill>
              <a:srgbClr val="FF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113715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Estela de condensació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Estela de condensació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tela de condensació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1355</TotalTime>
  <Words>1144</Words>
  <Application>Microsoft Office PowerPoint</Application>
  <PresentationFormat>Carta (216 x 279 mm)</PresentationFormat>
  <Paragraphs>56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5" baseType="lpstr">
      <vt:lpstr>Algerian</vt:lpstr>
      <vt:lpstr>Arial</vt:lpstr>
      <vt:lpstr>Arial Narrow</vt:lpstr>
      <vt:lpstr>Bahnschrift SemiBold</vt:lpstr>
      <vt:lpstr>Brush Script MT</vt:lpstr>
      <vt:lpstr>Calisto MT</vt:lpstr>
      <vt:lpstr>Century Gothic</vt:lpstr>
      <vt:lpstr>Modern No. 20</vt:lpstr>
      <vt:lpstr>Times New Roman</vt:lpstr>
      <vt:lpstr>Estela de condensación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Amalia Carrillo</dc:creator>
  <cp:lastModifiedBy>Nereida g</cp:lastModifiedBy>
  <cp:revision>72</cp:revision>
  <dcterms:created xsi:type="dcterms:W3CDTF">2020-05-26T17:25:04Z</dcterms:created>
  <dcterms:modified xsi:type="dcterms:W3CDTF">2020-06-29T03:38:13Z</dcterms:modified>
</cp:coreProperties>
</file>

<file path=docProps/thumbnail.jpeg>
</file>